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0" r:id="rId4"/>
    <p:sldId id="262" r:id="rId5"/>
    <p:sldId id="257" r:id="rId6"/>
    <p:sldId id="263" r:id="rId7"/>
    <p:sldId id="264" r:id="rId8"/>
  </p:sldIdLst>
  <p:sldSz cx="9144000" cy="5143500" type="screen16x9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232" y="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325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9C70D-1010-44E5-8054-27DC7A96285E}" type="datetimeFigureOut">
              <a:rPr lang="sl-SI" smtClean="0"/>
              <a:pPr/>
              <a:t>07.04.2021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FD9A5-557C-4CE0-8835-9955AE4390F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7182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757907"/>
          </a:xfrm>
        </p:spPr>
        <p:txBody>
          <a:bodyPr>
            <a:noAutofit/>
          </a:bodyPr>
          <a:lstStyle>
            <a:lvl1pPr algn="l">
              <a:defRPr sz="4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2643758"/>
            <a:ext cx="7776864" cy="504056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Uredite slog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48716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Naslovni diapozitiv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5" name="Ograda vsebine 2"/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352839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37928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 in vsebin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4" name="Ograda vsebine 2"/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352839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501705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slov in vsebin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4" name="Ograda vsebine 2"/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352839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778137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Naslovni diapozitiv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5" name="Ograda vsebine 2"/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352839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449420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slov in vsebin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4" name="Ograda vsebine 2"/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352839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530863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Naslovni diapozitiv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5" name="Ograda vsebine 2"/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352839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540994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slov in vsebin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4" name="Ograda vsebine 2"/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352839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44508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slov in vsebin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4" name="Ograda vsebine 2"/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352839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438753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aslov in vsebin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4" name="Ograda vsebine 2"/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352839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431175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aslov in vsebin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4" name="Ograda vsebine 2"/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352839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67716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Naslovni diapozitiv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757907"/>
          </a:xfrm>
        </p:spPr>
        <p:txBody>
          <a:bodyPr>
            <a:noAutofit/>
          </a:bodyPr>
          <a:lstStyle>
            <a:lvl1pPr algn="l">
              <a:defRPr sz="4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2643758"/>
            <a:ext cx="7776864" cy="504056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Uredite slog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535113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Naslov in vsebin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4" name="Ograda vsebine 2"/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352839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01665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Naslovni diapozitiv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757907"/>
          </a:xfrm>
        </p:spPr>
        <p:txBody>
          <a:bodyPr>
            <a:noAutofit/>
          </a:bodyPr>
          <a:lstStyle>
            <a:lvl1pPr algn="l">
              <a:defRPr sz="4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2643758"/>
            <a:ext cx="7776864" cy="504056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Uredite slog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36024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Naslovni diapozitiv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757907"/>
          </a:xfrm>
        </p:spPr>
        <p:txBody>
          <a:bodyPr>
            <a:noAutofit/>
          </a:bodyPr>
          <a:lstStyle>
            <a:lvl1pPr algn="l">
              <a:defRPr sz="4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2643758"/>
            <a:ext cx="7776864" cy="504056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Uredite slog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407778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Naslovni diapozitiv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757907"/>
          </a:xfrm>
        </p:spPr>
        <p:txBody>
          <a:bodyPr>
            <a:noAutofit/>
          </a:bodyPr>
          <a:lstStyle>
            <a:lvl1pPr algn="l">
              <a:defRPr sz="4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2643758"/>
            <a:ext cx="7776864" cy="504056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Uredite slog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192336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Naslovni diapozitiv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757907"/>
          </a:xfrm>
        </p:spPr>
        <p:txBody>
          <a:bodyPr>
            <a:noAutofit/>
          </a:bodyPr>
          <a:lstStyle>
            <a:lvl1pPr algn="l">
              <a:defRPr sz="4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2643758"/>
            <a:ext cx="7776864" cy="504056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Uredite slog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418493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Naslovni diapozitiv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757907"/>
          </a:xfrm>
        </p:spPr>
        <p:txBody>
          <a:bodyPr>
            <a:noAutofit/>
          </a:bodyPr>
          <a:lstStyle>
            <a:lvl1pPr algn="l">
              <a:defRPr sz="4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2643758"/>
            <a:ext cx="7776864" cy="504056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Uredite slog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16039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Naslovni diapozitiv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757907"/>
          </a:xfrm>
        </p:spPr>
        <p:txBody>
          <a:bodyPr>
            <a:noAutofit/>
          </a:bodyPr>
          <a:lstStyle>
            <a:lvl1pPr algn="l">
              <a:defRPr sz="4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2643758"/>
            <a:ext cx="7776864" cy="504056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Uredite slog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13272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352839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35957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929CA-29FF-4549-9B35-69524C5342AB}" type="datetimeFigureOut">
              <a:rPr lang="sl-SI" smtClean="0"/>
              <a:pPr/>
              <a:t>07.04.2021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53EAF-52FD-4DFF-8094-52CC99EFE9E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186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50" r:id="rId9"/>
    <p:sldLayoutId id="2147483680" r:id="rId10"/>
    <p:sldLayoutId id="2147483672" r:id="rId11"/>
    <p:sldLayoutId id="2147483673" r:id="rId12"/>
    <p:sldLayoutId id="2147483681" r:id="rId13"/>
    <p:sldLayoutId id="2147483674" r:id="rId14"/>
    <p:sldLayoutId id="2147483682" r:id="rId15"/>
    <p:sldLayoutId id="2147483675" r:id="rId16"/>
    <p:sldLayoutId id="2147483676" r:id="rId17"/>
    <p:sldLayoutId id="2147483677" r:id="rId18"/>
    <p:sldLayoutId id="2147483678" r:id="rId19"/>
    <p:sldLayoutId id="2147483679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inobalon@kinodvor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odvor.org/kinobalon/gradiva-za-ucitelje-in-starse/" TargetMode="External"/><Relationship Id="rId2" Type="http://schemas.openxmlformats.org/officeDocument/2006/relationships/hyperlink" Target="http://www.kinodvor.org/kinobalon/solski-kinobalon/seznam-vseh-filmov-ki-so-na-voljo-za-ogled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Dostop do kakovostnih filmov</a:t>
            </a: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l-SI" dirty="0"/>
              <a:t>Petra Slatinšek, Javni zavod Kinodvor, </a:t>
            </a:r>
            <a:r>
              <a:rPr lang="sl-SI" dirty="0" err="1">
                <a:hlinkClick r:id="rId2"/>
              </a:rPr>
              <a:t>petra.slatinsek@kinodvor.org</a:t>
            </a:r>
            <a:r>
              <a:rPr lang="sl-SI" dirty="0"/>
              <a:t> 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Kakšen je kakovostni film? 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41764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l-SI" sz="1200" dirty="0"/>
              <a:t>KAKOVOSTNI FILM NAJ BI:</a:t>
            </a:r>
          </a:p>
          <a:p>
            <a:r>
              <a:rPr lang="sl-SI" sz="1200" dirty="0"/>
              <a:t>pripovedoval zgodbo kot jo vidi otrok in ne z vidika odraslega, ki pripoveduje otroku</a:t>
            </a:r>
          </a:p>
          <a:p>
            <a:r>
              <a:rPr lang="sl-SI" sz="1200" dirty="0"/>
              <a:t>pripovedoval zgodbo na način, da jo lahko otroci razumejo, predvsem pa povežejo z lastnimi izkušnjami</a:t>
            </a:r>
          </a:p>
          <a:p>
            <a:r>
              <a:rPr lang="sl-SI" sz="1200" dirty="0"/>
              <a:t>pokazal otrokom, da v težavah, ki jih imajo, niso osamljeni in ponudi možne rešitve</a:t>
            </a:r>
          </a:p>
          <a:p>
            <a:r>
              <a:rPr lang="sl-SI" sz="1200" dirty="0"/>
              <a:t>izpostavil otroško fantazijo in spontanost kot prednost otroka v svetu odraslih;</a:t>
            </a:r>
          </a:p>
          <a:p>
            <a:r>
              <a:rPr lang="sl-SI" sz="1200" dirty="0"/>
              <a:t>ustvarjal komunikacijo med otroki ter med otroki in odraslimi;</a:t>
            </a:r>
          </a:p>
          <a:p>
            <a:r>
              <a:rPr lang="sl-SI" sz="1200" dirty="0"/>
              <a:t>pokazal realnost življenja, tudi če je ta težka, toda ponujal upanje na koncu zgodbe;</a:t>
            </a:r>
          </a:p>
          <a:p>
            <a:r>
              <a:rPr lang="sl-SI" sz="1200" dirty="0"/>
              <a:t>pomagal otrokom razumeti tudi bolj kompleksna razmerja v njihovem življenju;</a:t>
            </a:r>
          </a:p>
          <a:p>
            <a:r>
              <a:rPr lang="sl-SI" sz="1200" dirty="0"/>
              <a:t>jim ponujal možnost, da spoznajo druge kulture in omogočil, da se poistovetijo z ljudmi, ki živijo v drugačnih skupnostih in družbah;</a:t>
            </a:r>
          </a:p>
          <a:p>
            <a:r>
              <a:rPr lang="sl-SI" sz="1200" dirty="0"/>
              <a:t>usmerjal občasno tudi proč od realnega, v svet fantazije;</a:t>
            </a:r>
          </a:p>
          <a:p>
            <a:r>
              <a:rPr lang="sl-SI" sz="1200" dirty="0"/>
              <a:t>pripovedoval zgodbe z osebami, ki so sposobne nadaljnjega razvoja (ker se tudi otroci še razvijajo) in ne s statičnimi klišeji;</a:t>
            </a:r>
          </a:p>
          <a:p>
            <a:r>
              <a:rPr lang="sl-SI" sz="1200" dirty="0"/>
              <a:t>pripovedoval zgodbo z enim ali dvema močnejšima osebama, s katerima se lahko otrok identificira, in ne z večjim številom oseb;</a:t>
            </a:r>
          </a:p>
          <a:p>
            <a:r>
              <a:rPr lang="sl-SI" sz="1200" dirty="0"/>
              <a:t>združeval nekatere osnovne vrednote naše družbe, kot so svoboda in strpnost do drugačnih, nenasilje in solidarnost;</a:t>
            </a:r>
          </a:p>
          <a:p>
            <a:r>
              <a:rPr lang="sl-SI" sz="1200" dirty="0"/>
              <a:t>bil pozoren na to, da je polovica gledalcev deklic, ki ravno tako potrebujejo svoje junake/junakinje kot dečki</a:t>
            </a:r>
          </a:p>
          <a:p>
            <a:endParaRPr lang="sl-SI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Filmi v knjižnici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b="1" dirty="0"/>
              <a:t>Splošna priporočila</a:t>
            </a:r>
          </a:p>
          <a:p>
            <a:r>
              <a:rPr lang="sl-SI" dirty="0"/>
              <a:t>Filme gledamo od dopolnjenega 3. leta dalje</a:t>
            </a:r>
          </a:p>
          <a:p>
            <a:r>
              <a:rPr lang="sl-SI" dirty="0"/>
              <a:t>Do 4. leta kratki animirani filmi, največ 30 minut, od 4. – 5. leta postopno dodajamo celovečerne filme. Tudi po 5. letu še vedno gledamo kratke filme.</a:t>
            </a:r>
          </a:p>
          <a:p>
            <a:r>
              <a:rPr lang="sl-SI" dirty="0"/>
              <a:t>Že pred vstopom v šolo gledamo tudi igrane in dokumentarne filme.</a:t>
            </a:r>
          </a:p>
          <a:p>
            <a:r>
              <a:rPr lang="sl-SI" dirty="0"/>
              <a:t>Filme povežemo z igro, z gibanjem, s knjigo, lutkami in drugimi umetnostmi. Vključimo tudi naravoslovne dejavnosti.</a:t>
            </a:r>
          </a:p>
          <a:p>
            <a:r>
              <a:rPr lang="sl-SI" dirty="0"/>
              <a:t>O filmih se pogovarjamo. Pred in po filmu. </a:t>
            </a:r>
          </a:p>
          <a:p>
            <a:pPr>
              <a:buNone/>
            </a:pPr>
            <a:endParaRPr lang="sl-SI" dirty="0"/>
          </a:p>
          <a:p>
            <a:pPr>
              <a:buNone/>
            </a:pPr>
            <a:r>
              <a:rPr lang="sl-SI" b="1" dirty="0"/>
              <a:t>Knjižnica</a:t>
            </a:r>
          </a:p>
          <a:p>
            <a:pPr>
              <a:buNone/>
            </a:pPr>
            <a:r>
              <a:rPr lang="sl-SI" dirty="0"/>
              <a:t>	Je lahko knjižnica prostor za pogovor ob filmu? Lahko v knjižnici povežemo film in knjigo? Lahko v knjižnici razporedimo filme po starostnih priporočilih? </a:t>
            </a:r>
          </a:p>
          <a:p>
            <a:pPr>
              <a:buNone/>
            </a:pP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Filmi v knjižnici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l-SI" b="1" dirty="0"/>
              <a:t>Kaj lahko ponudi samo knjižnica?</a:t>
            </a:r>
          </a:p>
          <a:p>
            <a:r>
              <a:rPr lang="sl-SI" dirty="0"/>
              <a:t>Izbor kakovostnih filmov (v primerjavi s trgovino)</a:t>
            </a:r>
          </a:p>
          <a:p>
            <a:r>
              <a:rPr lang="sl-SI" dirty="0"/>
              <a:t>Izbor filmov po starostnih obdobjih</a:t>
            </a:r>
          </a:p>
          <a:p>
            <a:r>
              <a:rPr lang="sl-SI" dirty="0"/>
              <a:t>Povezavo med filmom in knjigo (filmsko-knjižni dvojček)</a:t>
            </a:r>
          </a:p>
          <a:p>
            <a:r>
              <a:rPr lang="sl-SI" dirty="0"/>
              <a:t>Izbor filmov, ki jih ni možno videti v kinu in na televiziji (izdaja filma samo na DVD-ju)</a:t>
            </a:r>
          </a:p>
          <a:p>
            <a:pPr>
              <a:buNone/>
            </a:pPr>
            <a:endParaRPr lang="sl-SI" dirty="0"/>
          </a:p>
          <a:p>
            <a:pPr>
              <a:buNone/>
            </a:pPr>
            <a:r>
              <a:rPr lang="sl-SI" b="1" dirty="0"/>
              <a:t>Učinki skrbnega izbora filmov v knjižnici:		</a:t>
            </a:r>
          </a:p>
          <a:p>
            <a:r>
              <a:rPr lang="sl-SI" dirty="0"/>
              <a:t>Večji dostop do kakovostnih filmov</a:t>
            </a:r>
          </a:p>
          <a:p>
            <a:r>
              <a:rPr lang="sl-SI" dirty="0"/>
              <a:t>Širina poznavanja filma</a:t>
            </a:r>
          </a:p>
          <a:p>
            <a:r>
              <a:rPr lang="sl-SI" dirty="0"/>
              <a:t>Večje razumevanje sebe in sveta okoli otroka</a:t>
            </a:r>
          </a:p>
          <a:p>
            <a:r>
              <a:rPr lang="sl-SI" dirty="0"/>
              <a:t>Večje zaupanje staršev in pedagogov</a:t>
            </a:r>
          </a:p>
          <a:p>
            <a:r>
              <a:rPr lang="sl-SI" dirty="0"/>
              <a:t>Razvoj filmske kulture</a:t>
            </a:r>
          </a:p>
          <a:p>
            <a:pPr>
              <a:buNone/>
            </a:pPr>
            <a:endParaRPr lang="sl-SI" dirty="0"/>
          </a:p>
          <a:p>
            <a:pPr>
              <a:buNone/>
            </a:pPr>
            <a:endParaRPr lang="sl-SI" dirty="0"/>
          </a:p>
          <a:p>
            <a:pPr>
              <a:buNone/>
            </a:pP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 descr="Vadzd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1" y="2787774"/>
            <a:ext cx="3321669" cy="216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Priporočilni seznami filmov</a:t>
            </a:r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816423"/>
          </a:xfrm>
        </p:spPr>
        <p:txBody>
          <a:bodyPr/>
          <a:lstStyle/>
          <a:p>
            <a:r>
              <a:rPr lang="sl-SI" sz="1800" i="1" dirty="0"/>
              <a:t>Katalog izbranih filmov za vzgojno-izobraževalne ustanove </a:t>
            </a:r>
            <a:r>
              <a:rPr lang="sl-SI" sz="1800" dirty="0"/>
              <a:t>– film v kinu</a:t>
            </a:r>
          </a:p>
          <a:p>
            <a:r>
              <a:rPr lang="sl-SI" sz="1800" dirty="0"/>
              <a:t>Vsi filmi iz preteklih katalogov: </a:t>
            </a:r>
            <a:r>
              <a:rPr lang="sl-SI" sz="1800" dirty="0">
                <a:hlinkClick r:id="rId2"/>
              </a:rPr>
              <a:t>http://www.kinodvor.org/kinobalon/solski-kinobalon/seznam-vseh-filmov-ki-so-na-voljo-za-ogled</a:t>
            </a:r>
            <a:r>
              <a:rPr lang="sl-SI" sz="1800" dirty="0"/>
              <a:t> </a:t>
            </a:r>
          </a:p>
          <a:p>
            <a:r>
              <a:rPr lang="sl-SI" sz="1800" dirty="0"/>
              <a:t>Vsakoletni </a:t>
            </a:r>
            <a:r>
              <a:rPr lang="sl-SI" sz="1800" i="1" dirty="0"/>
              <a:t>Priročnik za branje kakovostih mladinskih knjig </a:t>
            </a:r>
            <a:r>
              <a:rPr lang="sl-SI" sz="1800" dirty="0"/>
              <a:t>– DVD izdaje</a:t>
            </a:r>
          </a:p>
          <a:p>
            <a:r>
              <a:rPr lang="sl-SI" sz="1800" dirty="0"/>
              <a:t>Pedagoška gradiva za filme:</a:t>
            </a:r>
          </a:p>
          <a:p>
            <a:pPr>
              <a:buNone/>
            </a:pPr>
            <a:r>
              <a:rPr lang="sl-SI" sz="1800" dirty="0"/>
              <a:t>       </a:t>
            </a:r>
            <a:r>
              <a:rPr lang="sl-SI" sz="1800" dirty="0">
                <a:hlinkClick r:id="rId3"/>
              </a:rPr>
              <a:t>http://www.kinodvor.org/kinobalon/gradiva-za-ucitelje-in-starse/</a:t>
            </a:r>
            <a:r>
              <a:rPr lang="sl-SI" sz="1800" dirty="0"/>
              <a:t> </a:t>
            </a:r>
          </a:p>
        </p:txBody>
      </p:sp>
      <p:pic>
        <p:nvPicPr>
          <p:cNvPr id="8" name="Slika 7" descr="katalog 16-17 naslovni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2283718"/>
            <a:ext cx="1978080" cy="280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Primeri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699542"/>
            <a:ext cx="8229600" cy="38164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l-SI" b="1" dirty="0">
                <a:solidFill>
                  <a:srgbClr val="FF0000"/>
                </a:solidFill>
              </a:rPr>
              <a:t>Prvo srečanje s celovečernim filmom</a:t>
            </a:r>
            <a:r>
              <a:rPr lang="sl-SI" dirty="0"/>
              <a:t>: filmi o Gašperju in Petri; </a:t>
            </a:r>
            <a:r>
              <a:rPr lang="sl-SI" i="1" dirty="0"/>
              <a:t>Trije razbojniki</a:t>
            </a:r>
            <a:r>
              <a:rPr lang="sl-SI" dirty="0"/>
              <a:t>; </a:t>
            </a:r>
            <a:r>
              <a:rPr lang="sl-SI" i="1" dirty="0"/>
              <a:t>Božičkov vajenec</a:t>
            </a:r>
            <a:r>
              <a:rPr lang="sl-SI" dirty="0"/>
              <a:t>; </a:t>
            </a:r>
            <a:r>
              <a:rPr lang="sl-SI" i="1" dirty="0"/>
              <a:t>Ernest in Celestina; Kekec</a:t>
            </a:r>
            <a:r>
              <a:rPr lang="sl-SI" dirty="0"/>
              <a:t> idr.</a:t>
            </a:r>
          </a:p>
          <a:p>
            <a:pPr>
              <a:buNone/>
            </a:pPr>
            <a:r>
              <a:rPr lang="sl-SI" b="1" dirty="0" err="1">
                <a:solidFill>
                  <a:srgbClr val="FF0000"/>
                </a:solidFill>
              </a:rPr>
              <a:t>Roald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Dahl</a:t>
            </a:r>
            <a:r>
              <a:rPr lang="sl-SI" b="1" dirty="0">
                <a:solidFill>
                  <a:srgbClr val="FF0000"/>
                </a:solidFill>
              </a:rPr>
              <a:t> 100</a:t>
            </a:r>
            <a:r>
              <a:rPr lang="sl-SI" dirty="0"/>
              <a:t>:</a:t>
            </a:r>
            <a:r>
              <a:rPr lang="sl-SI" b="1" dirty="0"/>
              <a:t> </a:t>
            </a:r>
            <a:r>
              <a:rPr lang="sl-SI" i="1" dirty="0" err="1"/>
              <a:t>Willy</a:t>
            </a:r>
            <a:r>
              <a:rPr lang="sl-SI" i="1" dirty="0"/>
              <a:t> </a:t>
            </a:r>
            <a:r>
              <a:rPr lang="sl-SI" i="1" dirty="0" err="1"/>
              <a:t>Wonka</a:t>
            </a:r>
            <a:r>
              <a:rPr lang="sl-SI" i="1" dirty="0"/>
              <a:t> in tovarna čokolade</a:t>
            </a:r>
            <a:r>
              <a:rPr lang="sl-SI" dirty="0"/>
              <a:t> (Mel Stuart, 1971), </a:t>
            </a:r>
            <a:r>
              <a:rPr lang="sl-SI" i="1" dirty="0"/>
              <a:t>Matilda</a:t>
            </a:r>
            <a:r>
              <a:rPr lang="sl-SI" dirty="0"/>
              <a:t> (</a:t>
            </a:r>
            <a:r>
              <a:rPr lang="sl-SI" dirty="0" err="1"/>
              <a:t>Danny</a:t>
            </a:r>
            <a:r>
              <a:rPr lang="sl-SI" dirty="0"/>
              <a:t> </a:t>
            </a:r>
            <a:r>
              <a:rPr lang="sl-SI" dirty="0" err="1"/>
              <a:t>DeVito</a:t>
            </a:r>
            <a:r>
              <a:rPr lang="sl-SI" dirty="0"/>
              <a:t>, 1996), </a:t>
            </a:r>
            <a:r>
              <a:rPr lang="sl-SI" i="1" dirty="0" err="1"/>
              <a:t>Čarli</a:t>
            </a:r>
            <a:r>
              <a:rPr lang="sl-SI" i="1" dirty="0"/>
              <a:t> in tovarna čokolade</a:t>
            </a:r>
            <a:r>
              <a:rPr lang="sl-SI" dirty="0"/>
              <a:t> (Tim Burton, 2005) in </a:t>
            </a:r>
            <a:r>
              <a:rPr lang="sl-SI" i="1" dirty="0"/>
              <a:t>Čudoviti lisjak</a:t>
            </a:r>
            <a:r>
              <a:rPr lang="sl-SI" dirty="0"/>
              <a:t> (</a:t>
            </a:r>
            <a:r>
              <a:rPr lang="sl-SI" dirty="0" err="1"/>
              <a:t>Wes</a:t>
            </a:r>
            <a:r>
              <a:rPr lang="sl-SI" dirty="0"/>
              <a:t> Anderson, 2009). V kratkem tudi film </a:t>
            </a:r>
            <a:r>
              <a:rPr lang="sl-SI" i="1" dirty="0"/>
              <a:t>VDV: Veliki dobrodušni velikan </a:t>
            </a:r>
            <a:r>
              <a:rPr lang="sl-SI" dirty="0"/>
              <a:t>(Steven Spielberg, 2016).</a:t>
            </a:r>
          </a:p>
          <a:p>
            <a:pPr>
              <a:buNone/>
            </a:pPr>
            <a:endParaRPr lang="sl-SI" dirty="0"/>
          </a:p>
          <a:p>
            <a:pPr>
              <a:buNone/>
            </a:pPr>
            <a:r>
              <a:rPr lang="sl-SI" b="1" dirty="0">
                <a:solidFill>
                  <a:srgbClr val="FF0000"/>
                </a:solidFill>
              </a:rPr>
              <a:t>  </a:t>
            </a:r>
          </a:p>
          <a:p>
            <a:pPr>
              <a:buNone/>
            </a:pPr>
            <a:r>
              <a:rPr lang="sl-SI" b="1" dirty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sl-SI" b="1" dirty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sl-SI" b="1" dirty="0">
              <a:solidFill>
                <a:srgbClr val="FF0000"/>
              </a:solidFill>
            </a:endParaRPr>
          </a:p>
          <a:p>
            <a:pPr>
              <a:buNone/>
            </a:pPr>
            <a:endParaRPr lang="sl-SI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sl-SI" b="1" dirty="0">
                <a:solidFill>
                  <a:srgbClr val="FF0000"/>
                </a:solidFill>
              </a:rPr>
              <a:t>Narava v filmu</a:t>
            </a:r>
            <a:r>
              <a:rPr lang="sl-SI" dirty="0"/>
              <a:t>: </a:t>
            </a:r>
            <a:r>
              <a:rPr lang="sl-SI" i="1" dirty="0" err="1"/>
              <a:t>Amazonija</a:t>
            </a:r>
            <a:r>
              <a:rPr lang="sl-SI" dirty="0"/>
              <a:t>; </a:t>
            </a:r>
            <a:r>
              <a:rPr lang="sl-SI" i="1" dirty="0"/>
              <a:t>Želvino čudežno potovanje</a:t>
            </a:r>
            <a:r>
              <a:rPr lang="sl-SI" dirty="0"/>
              <a:t>; </a:t>
            </a:r>
            <a:r>
              <a:rPr lang="sl-SI" i="1" dirty="0"/>
              <a:t>Svet oceanov</a:t>
            </a:r>
            <a:r>
              <a:rPr lang="sl-SI" dirty="0"/>
              <a:t>; </a:t>
            </a:r>
            <a:r>
              <a:rPr lang="sl-SI" i="1" dirty="0"/>
              <a:t>Deklica in lisica</a:t>
            </a:r>
            <a:r>
              <a:rPr lang="sl-SI" dirty="0"/>
              <a:t>; </a:t>
            </a:r>
            <a:r>
              <a:rPr lang="sl-SI" i="1" dirty="0"/>
              <a:t>Med volkovi</a:t>
            </a:r>
            <a:r>
              <a:rPr lang="sl-SI" dirty="0"/>
              <a:t>; </a:t>
            </a:r>
            <a:r>
              <a:rPr lang="sl-SI" i="1" dirty="0"/>
              <a:t>Sprehod z dinozavri</a:t>
            </a:r>
            <a:r>
              <a:rPr lang="sl-SI" dirty="0"/>
              <a:t>; </a:t>
            </a:r>
            <a:r>
              <a:rPr lang="sl-SI" i="1" dirty="0"/>
              <a:t>Bonobo Beni </a:t>
            </a:r>
            <a:r>
              <a:rPr lang="sl-SI" dirty="0"/>
              <a:t>idr.</a:t>
            </a:r>
          </a:p>
          <a:p>
            <a:pPr>
              <a:buNone/>
            </a:pPr>
            <a:r>
              <a:rPr lang="sl-SI" b="1" dirty="0">
                <a:solidFill>
                  <a:srgbClr val="FF0000"/>
                </a:solidFill>
              </a:rPr>
              <a:t>Kakovostni igrani filmi za najstnike</a:t>
            </a:r>
            <a:r>
              <a:rPr lang="sl-SI" dirty="0"/>
              <a:t>: </a:t>
            </a:r>
            <a:r>
              <a:rPr lang="sl-SI" i="1" dirty="0"/>
              <a:t>Vratar Liverpoola</a:t>
            </a:r>
            <a:r>
              <a:rPr lang="sl-SI" dirty="0"/>
              <a:t>; </a:t>
            </a:r>
            <a:r>
              <a:rPr lang="sl-SI" i="1" dirty="0"/>
              <a:t>Dej mi, no!</a:t>
            </a:r>
            <a:r>
              <a:rPr lang="sl-SI" dirty="0"/>
              <a:t>; </a:t>
            </a:r>
            <a:r>
              <a:rPr lang="sl-SI" i="1" dirty="0"/>
              <a:t>Poletje v školjki</a:t>
            </a:r>
            <a:r>
              <a:rPr lang="sl-SI" dirty="0"/>
              <a:t>; </a:t>
            </a:r>
            <a:r>
              <a:rPr lang="sl-SI" i="1" dirty="0"/>
              <a:t>Razredni sovražnik</a:t>
            </a:r>
            <a:r>
              <a:rPr lang="sl-SI" dirty="0"/>
              <a:t>; </a:t>
            </a:r>
            <a:r>
              <a:rPr lang="sl-SI" i="1" dirty="0"/>
              <a:t>Pobalinka</a:t>
            </a:r>
            <a:r>
              <a:rPr lang="sl-SI" dirty="0"/>
              <a:t>; </a:t>
            </a:r>
            <a:r>
              <a:rPr lang="sl-SI" i="1" dirty="0"/>
              <a:t>Kraljestvo vzhajajoče lune, Nikogaršnji otrok </a:t>
            </a:r>
            <a:r>
              <a:rPr lang="sl-SI" dirty="0"/>
              <a:t>idr.</a:t>
            </a:r>
          </a:p>
          <a:p>
            <a:pPr>
              <a:buNone/>
            </a:pPr>
            <a:r>
              <a:rPr lang="sl-SI" b="1" dirty="0">
                <a:solidFill>
                  <a:srgbClr val="FF0000"/>
                </a:solidFill>
              </a:rPr>
              <a:t>Druge kulture</a:t>
            </a:r>
            <a:r>
              <a:rPr lang="sl-SI" dirty="0"/>
              <a:t>: </a:t>
            </a:r>
            <a:r>
              <a:rPr lang="sl-SI" i="1" dirty="0"/>
              <a:t>Perzepolis</a:t>
            </a:r>
            <a:r>
              <a:rPr lang="sl-SI" dirty="0"/>
              <a:t>; </a:t>
            </a:r>
            <a:r>
              <a:rPr lang="sl-SI" i="1" dirty="0"/>
              <a:t>Zeleno kolo</a:t>
            </a:r>
            <a:endParaRPr lang="sl-SI" dirty="0"/>
          </a:p>
          <a:p>
            <a:pPr>
              <a:buNone/>
            </a:pPr>
            <a:endParaRPr lang="sl-SI" b="1" dirty="0"/>
          </a:p>
          <a:p>
            <a:pPr>
              <a:buNone/>
            </a:pP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 descr="gasper in petra na safariju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23678"/>
            <a:ext cx="1620000" cy="1080000"/>
          </a:xfrm>
          <a:prstGeom prst="rect">
            <a:avLst/>
          </a:prstGeom>
        </p:spPr>
      </p:pic>
      <p:pic>
        <p:nvPicPr>
          <p:cNvPr id="5" name="Slika 4" descr="Vratar Liverpoola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923678"/>
            <a:ext cx="1645714" cy="1080000"/>
          </a:xfrm>
          <a:prstGeom prst="rect">
            <a:avLst/>
          </a:prstGeom>
        </p:spPr>
      </p:pic>
      <p:pic>
        <p:nvPicPr>
          <p:cNvPr id="6" name="Slika 5" descr="matil08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1923678"/>
            <a:ext cx="1560000" cy="1080000"/>
          </a:xfrm>
          <a:prstGeom prst="rect">
            <a:avLst/>
          </a:prstGeom>
        </p:spPr>
      </p:pic>
      <p:pic>
        <p:nvPicPr>
          <p:cNvPr id="7" name="Slika 6" descr="10602681._SX540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1923678"/>
            <a:ext cx="1997260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Primeri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699542"/>
            <a:ext cx="8229600" cy="37444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b="1" dirty="0">
                <a:solidFill>
                  <a:srgbClr val="FF0000"/>
                </a:solidFill>
              </a:rPr>
              <a:t>Kakovostni igrani film za otroke</a:t>
            </a:r>
            <a:r>
              <a:rPr lang="sl-SI" dirty="0"/>
              <a:t>: </a:t>
            </a:r>
            <a:r>
              <a:rPr lang="sl-SI" i="1" dirty="0"/>
              <a:t>Navihani </a:t>
            </a:r>
            <a:r>
              <a:rPr lang="sl-SI" i="1" dirty="0" err="1"/>
              <a:t>Bram</a:t>
            </a:r>
            <a:r>
              <a:rPr lang="sl-SI" dirty="0"/>
              <a:t>; </a:t>
            </a:r>
            <a:r>
              <a:rPr lang="sl-SI" i="1" dirty="0" err="1"/>
              <a:t>Kauwboy</a:t>
            </a:r>
            <a:r>
              <a:rPr lang="sl-SI" dirty="0"/>
              <a:t>; </a:t>
            </a:r>
            <a:r>
              <a:rPr lang="sl-SI" i="1" dirty="0"/>
              <a:t>Čarobno srebro</a:t>
            </a:r>
            <a:r>
              <a:rPr lang="sl-SI" dirty="0"/>
              <a:t>; </a:t>
            </a:r>
            <a:r>
              <a:rPr lang="sl-SI" i="1" dirty="0"/>
              <a:t>Mladi in čudežni T. S. </a:t>
            </a:r>
            <a:r>
              <a:rPr lang="sl-SI" i="1" dirty="0" err="1"/>
              <a:t>Spivet</a:t>
            </a:r>
            <a:r>
              <a:rPr lang="sl-SI" i="1" dirty="0"/>
              <a:t>; Mali </a:t>
            </a:r>
            <a:r>
              <a:rPr lang="sl-SI" i="1" dirty="0" err="1"/>
              <a:t>Nikec</a:t>
            </a:r>
            <a:r>
              <a:rPr lang="sl-SI" i="1" dirty="0"/>
              <a:t>; Vratar Liverpoola; Bela in Sebastijan </a:t>
            </a:r>
            <a:r>
              <a:rPr lang="sl-SI" dirty="0"/>
              <a:t>idr.</a:t>
            </a:r>
          </a:p>
          <a:p>
            <a:pPr>
              <a:buNone/>
            </a:pPr>
            <a:endParaRPr lang="sl-SI" i="1" dirty="0"/>
          </a:p>
          <a:p>
            <a:pPr>
              <a:buNone/>
            </a:pPr>
            <a:r>
              <a:rPr lang="sl-SI" i="1" dirty="0"/>
              <a:t> </a:t>
            </a:r>
          </a:p>
          <a:p>
            <a:pPr>
              <a:buNone/>
            </a:pPr>
            <a:endParaRPr lang="sl-SI" i="1" dirty="0"/>
          </a:p>
          <a:p>
            <a:pPr>
              <a:buNone/>
            </a:pPr>
            <a:endParaRPr lang="sl-SI" i="1" dirty="0"/>
          </a:p>
          <a:p>
            <a:pPr>
              <a:buNone/>
            </a:pPr>
            <a:r>
              <a:rPr lang="sl-SI" b="1" dirty="0">
                <a:solidFill>
                  <a:srgbClr val="FF0000"/>
                </a:solidFill>
              </a:rPr>
              <a:t>Filmske klasike</a:t>
            </a:r>
            <a:r>
              <a:rPr lang="sl-SI" dirty="0"/>
              <a:t>: </a:t>
            </a:r>
            <a:r>
              <a:rPr lang="sl-SI" i="1" dirty="0"/>
              <a:t>Čarovnik iz </a:t>
            </a:r>
            <a:r>
              <a:rPr lang="sl-SI" i="1" dirty="0" err="1"/>
              <a:t>Oza</a:t>
            </a:r>
            <a:r>
              <a:rPr lang="sl-SI" dirty="0"/>
              <a:t>; </a:t>
            </a:r>
            <a:r>
              <a:rPr lang="sl-SI" i="1" dirty="0"/>
              <a:t>Matilda</a:t>
            </a:r>
            <a:r>
              <a:rPr lang="sl-SI" dirty="0"/>
              <a:t>; </a:t>
            </a:r>
            <a:r>
              <a:rPr lang="sl-SI" i="1" dirty="0"/>
              <a:t>Kekec</a:t>
            </a:r>
            <a:r>
              <a:rPr lang="sl-SI" dirty="0"/>
              <a:t>; Bergmanov film </a:t>
            </a:r>
            <a:r>
              <a:rPr lang="sl-SI" i="1" dirty="0" err="1"/>
              <a:t>Fanny</a:t>
            </a:r>
            <a:r>
              <a:rPr lang="sl-SI" i="1" dirty="0"/>
              <a:t> in Alexander</a:t>
            </a:r>
            <a:r>
              <a:rPr lang="sl-SI" dirty="0"/>
              <a:t>, </a:t>
            </a:r>
            <a:r>
              <a:rPr lang="sl-SI" i="1" dirty="0"/>
              <a:t>Tatovi koles</a:t>
            </a:r>
            <a:r>
              <a:rPr lang="sl-SI" dirty="0"/>
              <a:t> </a:t>
            </a:r>
            <a:r>
              <a:rPr lang="sl-SI" dirty="0" err="1"/>
              <a:t>Vittoria</a:t>
            </a:r>
            <a:r>
              <a:rPr lang="sl-SI" dirty="0"/>
              <a:t> de </a:t>
            </a:r>
            <a:r>
              <a:rPr lang="sl-SI" dirty="0" err="1"/>
              <a:t>Sice</a:t>
            </a:r>
            <a:r>
              <a:rPr lang="sl-SI" dirty="0"/>
              <a:t>, zbirka filmov Charlesa Chaplina, </a:t>
            </a:r>
            <a:r>
              <a:rPr lang="sl-SI" dirty="0" err="1"/>
              <a:t>Busterja</a:t>
            </a:r>
            <a:r>
              <a:rPr lang="sl-SI" dirty="0"/>
              <a:t> Keatona, </a:t>
            </a:r>
            <a:r>
              <a:rPr lang="sl-SI" dirty="0" err="1"/>
              <a:t>Bogdanovichev</a:t>
            </a:r>
            <a:r>
              <a:rPr lang="sl-SI" dirty="0"/>
              <a:t> </a:t>
            </a:r>
            <a:r>
              <a:rPr lang="sl-SI" i="1" dirty="0"/>
              <a:t>Papirnati mesec</a:t>
            </a:r>
            <a:r>
              <a:rPr lang="sl-SI" dirty="0"/>
              <a:t>, za mlade tudi </a:t>
            </a:r>
            <a:r>
              <a:rPr lang="sl-SI" dirty="0" err="1"/>
              <a:t>Godardov</a:t>
            </a:r>
            <a:r>
              <a:rPr lang="sl-SI" dirty="0"/>
              <a:t> film </a:t>
            </a:r>
            <a:r>
              <a:rPr lang="sl-SI" i="1" dirty="0"/>
              <a:t>Do zadnjega diha</a:t>
            </a:r>
            <a:r>
              <a:rPr lang="sl-SI" dirty="0"/>
              <a:t> </a:t>
            </a:r>
          </a:p>
          <a:p>
            <a:pPr>
              <a:buNone/>
            </a:pPr>
            <a:r>
              <a:rPr lang="sl-SI" b="1" dirty="0">
                <a:solidFill>
                  <a:srgbClr val="FF0000"/>
                </a:solidFill>
              </a:rPr>
              <a:t>Animirani filmi s kakovostno likovno podobo</a:t>
            </a:r>
            <a:r>
              <a:rPr lang="sl-SI" dirty="0"/>
              <a:t>: </a:t>
            </a:r>
            <a:r>
              <a:rPr lang="sl-SI" i="1" dirty="0"/>
              <a:t>Ernest in Celestina</a:t>
            </a:r>
            <a:r>
              <a:rPr lang="sl-SI" dirty="0"/>
              <a:t>; </a:t>
            </a:r>
            <a:r>
              <a:rPr lang="sl-SI" i="1" dirty="0"/>
              <a:t>Panika na vasi</a:t>
            </a:r>
            <a:r>
              <a:rPr lang="sl-SI" dirty="0"/>
              <a:t>; </a:t>
            </a:r>
            <a:r>
              <a:rPr lang="sl-SI" i="1" dirty="0"/>
              <a:t>Bacek Jon film</a:t>
            </a:r>
            <a:r>
              <a:rPr lang="sl-SI" dirty="0"/>
              <a:t>; </a:t>
            </a:r>
            <a:r>
              <a:rPr lang="sl-SI" i="1" dirty="0"/>
              <a:t>Drobižki</a:t>
            </a:r>
            <a:r>
              <a:rPr lang="sl-SI" dirty="0"/>
              <a:t>; </a:t>
            </a:r>
            <a:r>
              <a:rPr lang="sl-SI" i="1" dirty="0"/>
              <a:t>Trgovinica za samomore</a:t>
            </a:r>
            <a:r>
              <a:rPr lang="sl-SI" dirty="0"/>
              <a:t>; </a:t>
            </a:r>
            <a:r>
              <a:rPr lang="sl-SI" i="1" dirty="0"/>
              <a:t>Loti in skrivnost mesečevega kamna</a:t>
            </a:r>
            <a:r>
              <a:rPr lang="sl-SI" dirty="0"/>
              <a:t>; </a:t>
            </a:r>
            <a:r>
              <a:rPr lang="sl-SI" i="1" dirty="0" err="1"/>
              <a:t>Meseček</a:t>
            </a:r>
            <a:r>
              <a:rPr lang="sl-SI" dirty="0"/>
              <a:t>; </a:t>
            </a:r>
            <a:r>
              <a:rPr lang="sl-SI" i="1" dirty="0"/>
              <a:t>Hiša pravljic, Mali princ</a:t>
            </a:r>
            <a:r>
              <a:rPr lang="sl-SI" dirty="0"/>
              <a:t> idr.</a:t>
            </a:r>
          </a:p>
          <a:p>
            <a:pPr>
              <a:buNone/>
            </a:pPr>
            <a:endParaRPr lang="sl-SI" b="1" dirty="0"/>
          </a:p>
          <a:p>
            <a:pPr>
              <a:buNone/>
            </a:pP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 descr="Navihani Bra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75606"/>
            <a:ext cx="1567220" cy="1080000"/>
          </a:xfrm>
          <a:prstGeom prst="rect">
            <a:avLst/>
          </a:prstGeom>
        </p:spPr>
      </p:pic>
      <p:pic>
        <p:nvPicPr>
          <p:cNvPr id="5" name="Slika 4" descr="kauwbo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275606"/>
            <a:ext cx="1474403" cy="1080000"/>
          </a:xfrm>
          <a:prstGeom prst="rect">
            <a:avLst/>
          </a:prstGeom>
        </p:spPr>
      </p:pic>
      <p:pic>
        <p:nvPicPr>
          <p:cNvPr id="6" name="Slika 5" descr="64717041_oz_sh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1275606"/>
            <a:ext cx="1440000" cy="1080000"/>
          </a:xfrm>
          <a:prstGeom prst="rect">
            <a:avLst/>
          </a:prstGeom>
        </p:spPr>
      </p:pic>
      <p:pic>
        <p:nvPicPr>
          <p:cNvPr id="7" name="Slika 6" descr="current_652_219_lar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1275606"/>
            <a:ext cx="1920000" cy="108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783</Words>
  <Application>Microsoft Office PowerPoint</Application>
  <PresentationFormat>Diaprojekcija na zaslonu (16:9)</PresentationFormat>
  <Paragraphs>78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Officeova tema</vt:lpstr>
      <vt:lpstr>Dostop do kakovostnih filmov</vt:lpstr>
      <vt:lpstr>Kakšen je kakovostni film? </vt:lpstr>
      <vt:lpstr>Filmi v knjižnici</vt:lpstr>
      <vt:lpstr>Filmi v knjižnici</vt:lpstr>
      <vt:lpstr>Priporočilni seznami filmov</vt:lpstr>
      <vt:lpstr>Primeri</vt:lpstr>
      <vt:lpstr>Primeri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yfyfdS&lt;fv</dc:title>
  <dc:creator>Uporabnik</dc:creator>
  <cp:lastModifiedBy>Irena Fleimisch Bezlaj</cp:lastModifiedBy>
  <cp:revision>66</cp:revision>
  <dcterms:created xsi:type="dcterms:W3CDTF">2013-03-21T13:46:56Z</dcterms:created>
  <dcterms:modified xsi:type="dcterms:W3CDTF">2021-04-07T09:52:22Z</dcterms:modified>
</cp:coreProperties>
</file>